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12"/>
  </p:notesMasterIdLst>
  <p:handoutMasterIdLst>
    <p:handoutMasterId r:id="rId113"/>
  </p:handoutMasterIdLst>
  <p:sldIdLst>
    <p:sldId id="1880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83" r:id="rId16"/>
    <p:sldId id="1890" r:id="rId17"/>
    <p:sldId id="309" r:id="rId18"/>
    <p:sldId id="731" r:id="rId19"/>
    <p:sldId id="818" r:id="rId20"/>
    <p:sldId id="471" r:id="rId21"/>
    <p:sldId id="1876" r:id="rId22"/>
    <p:sldId id="624" r:id="rId23"/>
    <p:sldId id="803" r:id="rId24"/>
    <p:sldId id="804" r:id="rId25"/>
    <p:sldId id="806" r:id="rId26"/>
    <p:sldId id="808" r:id="rId27"/>
    <p:sldId id="809" r:id="rId28"/>
    <p:sldId id="810" r:id="rId29"/>
    <p:sldId id="811" r:id="rId30"/>
    <p:sldId id="812" r:id="rId31"/>
    <p:sldId id="813" r:id="rId32"/>
    <p:sldId id="814" r:id="rId33"/>
    <p:sldId id="815" r:id="rId34"/>
    <p:sldId id="816" r:id="rId35"/>
    <p:sldId id="487" r:id="rId36"/>
    <p:sldId id="1886" r:id="rId37"/>
    <p:sldId id="1888" r:id="rId38"/>
    <p:sldId id="610" r:id="rId39"/>
    <p:sldId id="1891" r:id="rId40"/>
    <p:sldId id="522" r:id="rId41"/>
    <p:sldId id="262" r:id="rId42"/>
    <p:sldId id="263" r:id="rId43"/>
    <p:sldId id="1902" r:id="rId44"/>
    <p:sldId id="1893" r:id="rId45"/>
    <p:sldId id="1901" r:id="rId46"/>
    <p:sldId id="1892" r:id="rId47"/>
    <p:sldId id="1895" r:id="rId48"/>
    <p:sldId id="1896" r:id="rId49"/>
    <p:sldId id="1894" r:id="rId50"/>
    <p:sldId id="1897" r:id="rId51"/>
    <p:sldId id="1899" r:id="rId52"/>
    <p:sldId id="1900" r:id="rId53"/>
    <p:sldId id="1898" r:id="rId54"/>
    <p:sldId id="1903" r:id="rId55"/>
    <p:sldId id="1904" r:id="rId56"/>
    <p:sldId id="1907" r:id="rId57"/>
    <p:sldId id="1906" r:id="rId58"/>
    <p:sldId id="1905" r:id="rId59"/>
    <p:sldId id="1885" r:id="rId60"/>
    <p:sldId id="490" r:id="rId61"/>
    <p:sldId id="756" r:id="rId62"/>
    <p:sldId id="757" r:id="rId63"/>
    <p:sldId id="758" r:id="rId64"/>
    <p:sldId id="1908" r:id="rId65"/>
    <p:sldId id="627" r:id="rId66"/>
    <p:sldId id="422" r:id="rId67"/>
    <p:sldId id="821" r:id="rId68"/>
    <p:sldId id="1304" r:id="rId69"/>
    <p:sldId id="801" r:id="rId70"/>
    <p:sldId id="611" r:id="rId71"/>
    <p:sldId id="647" r:id="rId72"/>
    <p:sldId id="477" r:id="rId73"/>
    <p:sldId id="817" r:id="rId74"/>
    <p:sldId id="511" r:id="rId75"/>
    <p:sldId id="628" r:id="rId76"/>
    <p:sldId id="629" r:id="rId77"/>
    <p:sldId id="630" r:id="rId78"/>
    <p:sldId id="631" r:id="rId79"/>
    <p:sldId id="547" r:id="rId80"/>
    <p:sldId id="632" r:id="rId81"/>
    <p:sldId id="423" r:id="rId82"/>
    <p:sldId id="435" r:id="rId83"/>
    <p:sldId id="1909" r:id="rId84"/>
    <p:sldId id="281" r:id="rId85"/>
    <p:sldId id="450" r:id="rId86"/>
    <p:sldId id="576" r:id="rId87"/>
    <p:sldId id="284" r:id="rId88"/>
    <p:sldId id="1113" r:id="rId89"/>
    <p:sldId id="577" r:id="rId90"/>
    <p:sldId id="579" r:id="rId91"/>
    <p:sldId id="578" r:id="rId92"/>
    <p:sldId id="531" r:id="rId93"/>
    <p:sldId id="1085" r:id="rId94"/>
    <p:sldId id="1305" r:id="rId95"/>
    <p:sldId id="1874" r:id="rId96"/>
    <p:sldId id="279" r:id="rId97"/>
    <p:sldId id="501" r:id="rId98"/>
    <p:sldId id="1178" r:id="rId99"/>
    <p:sldId id="538" r:id="rId100"/>
    <p:sldId id="539" r:id="rId101"/>
    <p:sldId id="310" r:id="rId102"/>
    <p:sldId id="1302" r:id="rId103"/>
    <p:sldId id="1303" r:id="rId104"/>
    <p:sldId id="600" r:id="rId105"/>
    <p:sldId id="601" r:id="rId106"/>
    <p:sldId id="575" r:id="rId107"/>
    <p:sldId id="574" r:id="rId108"/>
    <p:sldId id="558" r:id="rId109"/>
    <p:sldId id="330" r:id="rId110"/>
    <p:sldId id="283" r:id="rId11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86479" autoAdjust="0"/>
  </p:normalViewPr>
  <p:slideViewPr>
    <p:cSldViewPr snapToGrid="0" snapToObjects="1">
      <p:cViewPr varScale="1">
        <p:scale>
          <a:sx n="82" d="100"/>
          <a:sy n="82" d="100"/>
        </p:scale>
        <p:origin x="176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76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splits creating</a:t>
            </a:r>
            <a:r>
              <a:rPr lang="en-US" baseline="0" dirty="0"/>
              <a:t> a process into two steps, each of them a lot simpler.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1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this used – typically, fork a process, child and parent are now both running the same program.  One</a:t>
            </a:r>
            <a:r>
              <a:rPr lang="en-US" baseline="0" dirty="0"/>
              <a:t> sets up the child program, and runs exec – becoming the new program</a:t>
            </a:r>
          </a:p>
          <a:p>
            <a:r>
              <a:rPr lang="en-US" baseline="0" dirty="0"/>
              <a:t>The parent, usually, waits for the child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2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Expensive to start new process, heavyweight context switch overhead (changing address spaces)</a:t>
            </a:r>
          </a:p>
        </p:txBody>
      </p:sp>
    </p:spTree>
    <p:extLst>
      <p:ext uri="{BB962C8B-B14F-4D97-AF65-F5344CB8AC3E}">
        <p14:creationId xmlns:p14="http://schemas.microsoft.com/office/powerpoint/2010/main" val="3563065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84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05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jpe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56.emf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BD00-8A47-C54B-A266-E69F13B8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Example: UI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07C3-E199-EC42-AD29-DF256E06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common way of dividing up program into threads is to separate user interface from other time-consuming actions</a:t>
            </a:r>
          </a:p>
          <a:p>
            <a:pPr lvl="2"/>
            <a:endParaRPr lang="en-US" sz="1000" dirty="0"/>
          </a:p>
          <a:p>
            <a:r>
              <a:rPr lang="en-US" sz="1800" dirty="0"/>
              <a:t>If user interface and upload method share the same thread, then once file upload has started, user will not be able to use UI anymore</a:t>
            </a:r>
          </a:p>
          <a:p>
            <a:pPr lvl="1"/>
            <a:r>
              <a:rPr lang="en-US" sz="1600" dirty="0"/>
              <a:t>Not even to click the button that cancels the upload!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UI thread can spawn new thread to handle the upload when user clicks “upload”</a:t>
            </a:r>
          </a:p>
          <a:p>
            <a:pPr lvl="2"/>
            <a:endParaRPr lang="en-US" sz="1000" dirty="0"/>
          </a:p>
          <a:p>
            <a:r>
              <a:rPr lang="en-US" sz="1800" dirty="0"/>
              <a:t>UI thread remain responsive as it is not waiting for the upload method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93778-8E72-6F4B-BCE4-197209E7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37" y="3669755"/>
            <a:ext cx="2089727" cy="15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5985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 (more on this soon)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0BF4-B418-6B43-9373-9AB352B8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307C53-AF97-A642-885E-CA240F97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process are </a:t>
            </a:r>
            <a:r>
              <a:rPr lang="en-US" sz="2400" dirty="0">
                <a:solidFill>
                  <a:srgbClr val="FF0000"/>
                </a:solidFill>
              </a:rPr>
              <a:t>multi-threaded</a:t>
            </a:r>
            <a:r>
              <a:rPr lang="en-US" sz="2400" dirty="0"/>
              <a:t>, so thread context switches may be either </a:t>
            </a:r>
            <a:r>
              <a:rPr lang="en-US" sz="2400" dirty="0">
                <a:solidFill>
                  <a:srgbClr val="FF0000"/>
                </a:solidFill>
              </a:rPr>
              <a:t>within-process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across-processes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A5702-F626-6B4A-9870-312A52A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2806615"/>
            <a:ext cx="6142182" cy="3655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FA3C42-8EB5-EC4F-932E-6F14E7ED6555}"/>
              </a:ext>
            </a:extLst>
          </p:cNvPr>
          <p:cNvSpPr/>
          <p:nvPr/>
        </p:nvSpPr>
        <p:spPr>
          <a:xfrm>
            <a:off x="5336381" y="5614989"/>
            <a:ext cx="1585913" cy="364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CF6F513-7386-AF4E-9682-B8E4F270A5FF}"/>
              </a:ext>
            </a:extLst>
          </p:cNvPr>
          <p:cNvSpPr/>
          <p:nvPr/>
        </p:nvSpPr>
        <p:spPr>
          <a:xfrm>
            <a:off x="6857999" y="2978943"/>
            <a:ext cx="414337" cy="5000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Process (3rd OS 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15CD2-ABC8-6445-97DF-BDF76BAD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process is a program in execution</a:t>
            </a:r>
          </a:p>
          <a:p>
            <a:pPr lvl="2"/>
            <a:endParaRPr lang="en-US" sz="1200" dirty="0"/>
          </a:p>
          <a:p>
            <a:r>
              <a:rPr lang="en-US" sz="2000" dirty="0"/>
              <a:t>Two instances of same program running equals two processes</a:t>
            </a:r>
          </a:p>
          <a:p>
            <a:pPr lvl="1"/>
            <a:r>
              <a:rPr lang="en-US" sz="1800" dirty="0"/>
              <a:t>You may have two windows open for Microsoft Word, and even though they are the same program, they are separate processes</a:t>
            </a:r>
          </a:p>
          <a:p>
            <a:pPr lvl="1"/>
            <a:r>
              <a:rPr lang="en-US" sz="1800" dirty="0"/>
              <a:t>Similarly, two users who both use Firefox at the same time on a terminal server are interacting with two different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5AE3A-5E51-214A-A9CD-FA0E14754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1"/>
          <a:stretch/>
        </p:blipFill>
        <p:spPr>
          <a:xfrm>
            <a:off x="1733148" y="4460518"/>
            <a:ext cx="5677705" cy="1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7AD-BBBC-DF45-837C-88BA6994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PCB During Process </a:t>
            </a:r>
            <a:r>
              <a:rPr lang="en-US" dirty="0"/>
              <a:t>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F60-9210-1747-BFA4-A0A72A0A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Upon creation, OS creates new PCB for the process</a:t>
            </a:r>
          </a:p>
          <a:p>
            <a:pPr lvl="1"/>
            <a:endParaRPr lang="en-US" sz="1800" dirty="0"/>
          </a:p>
          <a:p>
            <a:r>
              <a:rPr lang="en-US" sz="2000" dirty="0"/>
              <a:t>OS initializes data in new PCB</a:t>
            </a:r>
          </a:p>
          <a:p>
            <a:pPr lvl="1"/>
            <a:r>
              <a:rPr lang="en-US" sz="1800" dirty="0"/>
              <a:t>Set variables to their initial values</a:t>
            </a:r>
          </a:p>
          <a:p>
            <a:pPr lvl="1"/>
            <a:r>
              <a:rPr lang="en-US" sz="1800" dirty="0"/>
              <a:t>Set initial program state</a:t>
            </a:r>
          </a:p>
          <a:p>
            <a:pPr lvl="1"/>
            <a:r>
              <a:rPr lang="en-US" sz="1800" dirty="0"/>
              <a:t>Set instruction pointer to first instruction in main</a:t>
            </a:r>
          </a:p>
          <a:p>
            <a:pPr lvl="1"/>
            <a:endParaRPr lang="en-US" sz="2000" dirty="0"/>
          </a:p>
          <a:p>
            <a:r>
              <a:rPr lang="en-US" sz="2000" dirty="0"/>
              <a:t>OS then adds PCB to the list of PCBs</a:t>
            </a:r>
          </a:p>
          <a:p>
            <a:pPr lvl="1"/>
            <a:endParaRPr lang="en-US" sz="1800" dirty="0"/>
          </a:p>
          <a:p>
            <a:r>
              <a:rPr lang="en-US" sz="2000" dirty="0"/>
              <a:t>After process is terminated and cleaned up, OS removes the PCB from its list of active processes</a:t>
            </a:r>
          </a:p>
          <a:p>
            <a:pPr lvl="1"/>
            <a:r>
              <a:rPr lang="en-US" sz="1800" dirty="0"/>
              <a:t>OS might collect some data before removing PCB (e.g., summary of accounting information)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581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Context Switch:</a:t>
            </a:r>
            <a:br>
              <a:rPr lang="en-US" altLang="en-US" sz="3600" dirty="0"/>
            </a:br>
            <a:r>
              <a:rPr lang="en-US" altLang="en-US" dirty="0"/>
              <a:t>CPU Switch Between Two Processes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785B3FA-3D95-5E4B-B5BB-47C99281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8" y="1836578"/>
            <a:ext cx="5708380" cy="46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5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E34-81B2-AE47-BFAF-7362432E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5AF1-F36F-E044-BE0C-5BC64FC2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System boot up</a:t>
            </a:r>
          </a:p>
          <a:p>
            <a:pPr lvl="1"/>
            <a:r>
              <a:rPr lang="en-US" sz="1600" dirty="0"/>
              <a:t>E.g., login process in Linux</a:t>
            </a:r>
          </a:p>
          <a:p>
            <a:pPr lvl="1"/>
            <a:r>
              <a:rPr lang="en-US" sz="1600" dirty="0"/>
              <a:t>Embedded systems often create all processes they will ever run at bootup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User request</a:t>
            </a:r>
          </a:p>
          <a:p>
            <a:pPr lvl="1"/>
            <a:r>
              <a:rPr lang="en-US" sz="1600" dirty="0"/>
              <a:t>E.g., double clicking on icons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One process spawns another</a:t>
            </a:r>
          </a:p>
          <a:p>
            <a:pPr lvl="1"/>
            <a:r>
              <a:rPr lang="en-US" sz="1600" dirty="0"/>
              <a:t>E.g., clicking on a link in an email makes email process start a web browser</a:t>
            </a:r>
          </a:p>
          <a:p>
            <a:pPr lvl="1"/>
            <a:r>
              <a:rPr lang="en-US" sz="1600" dirty="0"/>
              <a:t>E.g., entering a command, like </a:t>
            </a:r>
            <a:r>
              <a:rPr lang="en-US" sz="1600" dirty="0">
                <a:latin typeface="Ubuntu Mono" panose="020B0509030602030204" pitchFamily="49" charset="0"/>
              </a:rPr>
              <a:t>ls</a:t>
            </a:r>
            <a:r>
              <a:rPr lang="en-US" sz="1600" dirty="0"/>
              <a:t> or </a:t>
            </a:r>
            <a:r>
              <a:rPr lang="en-US" sz="1600" dirty="0">
                <a:latin typeface="Ubuntu Mono" panose="020B0509030602030204" pitchFamily="49" charset="0"/>
              </a:rPr>
              <a:t>top</a:t>
            </a:r>
            <a:r>
              <a:rPr lang="en-US" sz="1600" dirty="0"/>
              <a:t>, makes shell process start a new process</a:t>
            </a:r>
          </a:p>
          <a:p>
            <a:pPr lvl="1"/>
            <a:r>
              <a:rPr lang="en-US" sz="1600" dirty="0"/>
              <a:t>Programs may beak their work up into different logical parts</a:t>
            </a:r>
          </a:p>
          <a:p>
            <a:pPr lvl="2"/>
            <a:r>
              <a:rPr lang="en-US" sz="1200" dirty="0"/>
              <a:t>To promote parallelism or fault tolerance</a:t>
            </a:r>
          </a:p>
          <a:p>
            <a:pPr lvl="1"/>
            <a:r>
              <a:rPr lang="en-US" sz="1600" dirty="0"/>
              <a:t>Processes, unlike most plants and animals, reproduces asexually</a:t>
            </a:r>
          </a:p>
          <a:p>
            <a:pPr lvl="1"/>
            <a:r>
              <a:rPr lang="en-US" sz="1600" dirty="0"/>
              <a:t>Spawning process is the parent and the one spawned is the child</a:t>
            </a:r>
          </a:p>
          <a:p>
            <a:pPr lvl="2"/>
            <a:r>
              <a:rPr lang="en-US" sz="1200" dirty="0"/>
              <a:t>Each process has one parent and zero or more children</a:t>
            </a:r>
          </a:p>
          <a:p>
            <a:pPr lvl="2"/>
            <a:r>
              <a:rPr lang="en-US" sz="1200" dirty="0"/>
              <a:t>Each process and all its descendants form </a:t>
            </a:r>
            <a:r>
              <a:rPr lang="en-US" sz="1200" u="sng" dirty="0">
                <a:solidFill>
                  <a:srgbClr val="FF0000"/>
                </a:solidFill>
              </a:rPr>
              <a:t>process group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07EA44-57E4-6141-9E26-8B71A0CADE4B}"/>
              </a:ext>
            </a:extLst>
          </p:cNvPr>
          <p:cNvGrpSpPr/>
          <p:nvPr/>
        </p:nvGrpSpPr>
        <p:grpSpPr>
          <a:xfrm>
            <a:off x="7727715" y="3085385"/>
            <a:ext cx="653366" cy="687228"/>
            <a:chOff x="6128068" y="5435600"/>
            <a:chExt cx="718703" cy="755951"/>
          </a:xfrm>
        </p:grpSpPr>
        <p:pic>
          <p:nvPicPr>
            <p:cNvPr id="1026" name="Picture 2" descr="Firefox - Wikipedia">
              <a:extLst>
                <a:ext uri="{FF2B5EF4-FFF2-40B4-BE49-F238E27FC236}">
                  <a16:creationId xmlns:a16="http://schemas.microsoft.com/office/drawing/2014/main" id="{6B5CEBC7-2281-8941-8F0D-1D22266DB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068" y="5435600"/>
              <a:ext cx="645259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Cursor with solid fill">
              <a:extLst>
                <a:ext uri="{FF2B5EF4-FFF2-40B4-BE49-F238E27FC236}">
                  <a16:creationId xmlns:a16="http://schemas.microsoft.com/office/drawing/2014/main" id="{1DEF5E65-3EDA-A34B-8F21-E4FC6454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3270" y="5848050"/>
              <a:ext cx="343501" cy="3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: Spawning New Process in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Ubuntu Mono" panose="020B0509030602030204" pitchFamily="49" charset="0"/>
              </a:rPr>
              <a:t>fork()</a:t>
            </a:r>
            <a:r>
              <a:rPr lang="en-US" sz="2000" dirty="0"/>
              <a:t> creates new process as copy of itself with new PID</a:t>
            </a:r>
          </a:p>
          <a:p>
            <a:pPr lvl="2"/>
            <a:endParaRPr lang="en-US" sz="1200" dirty="0"/>
          </a:p>
          <a:p>
            <a:r>
              <a:rPr lang="en-US" sz="2000" dirty="0"/>
              <a:t>Both parent and child continue after </a:t>
            </a:r>
            <a:r>
              <a:rPr lang="en-US" sz="2000" dirty="0">
                <a:latin typeface="Ubuntu Mono" panose="020B0509030602030204" pitchFamily="49" charset="0"/>
              </a:rPr>
              <a:t>fork()</a:t>
            </a:r>
            <a:endParaRPr lang="en-US" sz="2000" dirty="0"/>
          </a:p>
          <a:p>
            <a:pPr lvl="2"/>
            <a:endParaRPr lang="en-US" sz="1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Call to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can return a value</a:t>
            </a:r>
          </a:p>
          <a:p>
            <a:pPr lvl="1"/>
            <a:r>
              <a:rPr lang="en-US" sz="1800" dirty="0"/>
              <a:t>Positive value means this is the parent</a:t>
            </a:r>
          </a:p>
          <a:p>
            <a:pPr lvl="2"/>
            <a:r>
              <a:rPr lang="en-US" sz="1600" dirty="0"/>
              <a:t>Value is PID of the </a:t>
            </a:r>
            <a:r>
              <a:rPr lang="en-US" sz="1600" dirty="0">
                <a:solidFill>
                  <a:srgbClr val="FF0000"/>
                </a:solidFill>
              </a:rPr>
              <a:t>child</a:t>
            </a:r>
          </a:p>
          <a:p>
            <a:pPr lvl="1"/>
            <a:r>
              <a:rPr lang="en-US" sz="1800" dirty="0"/>
              <a:t>Zero value means this is the child</a:t>
            </a:r>
          </a:p>
          <a:p>
            <a:pPr lvl="1"/>
            <a:r>
              <a:rPr lang="en-US" sz="1800" dirty="0"/>
              <a:t>Negative value means the </a:t>
            </a:r>
            <a:r>
              <a:rPr lang="en-US" sz="1800" dirty="0">
                <a:latin typeface="Ubuntu Mono" panose="020B0509030602030204" pitchFamily="49" charset="0"/>
              </a:rPr>
              <a:t>fork</a:t>
            </a:r>
            <a:r>
              <a:rPr lang="en-US" sz="1800" dirty="0"/>
              <a:t> failed</a:t>
            </a:r>
          </a:p>
          <a:p>
            <a:pPr lvl="2"/>
            <a:r>
              <a:rPr lang="en-US" sz="1600" dirty="0"/>
              <a:t>Error!  Must be handled somehow</a:t>
            </a:r>
          </a:p>
          <a:p>
            <a:pPr lvl="2"/>
            <a:r>
              <a:rPr lang="en-US" sz="1600" dirty="0"/>
              <a:t>Running in original process</a:t>
            </a:r>
          </a:p>
          <a:p>
            <a:pPr lvl="2"/>
            <a:endParaRPr lang="en-US" sz="1200" dirty="0"/>
          </a:p>
          <a:p>
            <a:r>
              <a:rPr lang="en-US" sz="2000" dirty="0"/>
              <a:t>All state of original process duplicated in both parent and child</a:t>
            </a:r>
          </a:p>
          <a:p>
            <a:pPr lvl="1"/>
            <a:r>
              <a:rPr lang="en-US" sz="1800" dirty="0"/>
              <a:t>Memory, file descriptors, etc.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6E0EC-9ABA-A643-919E-7A620173D58F}"/>
              </a:ext>
            </a:extLst>
          </p:cNvPr>
          <p:cNvGrpSpPr/>
          <p:nvPr/>
        </p:nvGrpSpPr>
        <p:grpSpPr>
          <a:xfrm>
            <a:off x="6118238" y="2336415"/>
            <a:ext cx="2397112" cy="2364988"/>
            <a:chOff x="6118238" y="2336415"/>
            <a:chExt cx="2397112" cy="2364988"/>
          </a:xfrm>
        </p:grpSpPr>
        <p:pic>
          <p:nvPicPr>
            <p:cNvPr id="7170" name="Picture 2" descr="Best Spider-Man Memes">
              <a:extLst>
                <a:ext uri="{FF2B5EF4-FFF2-40B4-BE49-F238E27FC236}">
                  <a16:creationId xmlns:a16="http://schemas.microsoft.com/office/drawing/2014/main" id="{1BB12498-196A-0C49-8EBB-C8833D622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38" y="2336415"/>
              <a:ext cx="2397112" cy="21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2497B-A3E1-4240-AFE6-E5EC1014A028}"/>
                </a:ext>
              </a:extLst>
            </p:cNvPr>
            <p:cNvSpPr txBox="1"/>
            <p:nvPr/>
          </p:nvSpPr>
          <p:spPr>
            <a:xfrm>
              <a:off x="6435441" y="4485959"/>
              <a:ext cx="17627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www.fortressofsolitude.co.za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0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Process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Ubuntu Mono" panose="020B0509030602030204" pitchFamily="49" charset="0"/>
              </a:rPr>
              <a:t>fork()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create copy of current process and start it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exec()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change program being run by current process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wait()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wait for process to finish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signal()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send notification to another process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sz="2000" dirty="0">
                <a:latin typeface="Ubuntu Mono" panose="020B0509030602030204" pitchFamily="49" charset="0"/>
              </a:rPr>
              <a:t>SIGKILL</a:t>
            </a:r>
            <a:r>
              <a:rPr lang="en-US" altLang="zh-CN" sz="2000" dirty="0">
                <a:latin typeface="Ubuntu Mono" panose="020B0509030602030204" pitchFamily="49" charset="0"/>
              </a:rPr>
              <a:t>,</a:t>
            </a:r>
            <a:r>
              <a:rPr lang="zh-CN" altLang="en-US" sz="2000" dirty="0">
                <a:latin typeface="Ubuntu Mono" panose="020B0509030602030204" pitchFamily="49" charset="0"/>
              </a:rPr>
              <a:t> </a:t>
            </a:r>
            <a:r>
              <a:rPr lang="en-US" sz="2000" dirty="0">
                <a:latin typeface="Ubuntu Mono" panose="020B0509030602030204" pitchFamily="49" charset="0"/>
              </a:rPr>
              <a:t>SIG</a:t>
            </a:r>
            <a:r>
              <a:rPr lang="en-US" altLang="zh-CN" sz="2000" dirty="0">
                <a:latin typeface="Ubuntu Mono" panose="020B0509030602030204" pitchFamily="49" charset="0"/>
              </a:rPr>
              <a:t>INT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43148-436F-C445-919A-1A6622F6A235}"/>
              </a:ext>
            </a:extLst>
          </p:cNvPr>
          <p:cNvSpPr/>
          <p:nvPr/>
        </p:nvSpPr>
        <p:spPr>
          <a:xfrm>
            <a:off x="913212" y="3159821"/>
            <a:ext cx="1746861" cy="1791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 fork();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== 0)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exec(...);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wait(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);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925FF8-6A7C-6745-B68D-615FB9D789D4}"/>
              </a:ext>
            </a:extLst>
          </p:cNvPr>
          <p:cNvGrpSpPr/>
          <p:nvPr/>
        </p:nvGrpSpPr>
        <p:grpSpPr>
          <a:xfrm>
            <a:off x="2660073" y="1905830"/>
            <a:ext cx="2918694" cy="4299153"/>
            <a:chOff x="2660073" y="1905830"/>
            <a:chExt cx="2918694" cy="42991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16EE3-327E-9F47-BF99-F7D35C712555}"/>
                </a:ext>
              </a:extLst>
            </p:cNvPr>
            <p:cNvSpPr/>
            <p:nvPr/>
          </p:nvSpPr>
          <p:spPr>
            <a:xfrm>
              <a:off x="3831906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05BD4-B9F3-EE42-8DA5-8F919472DAB4}"/>
                </a:ext>
              </a:extLst>
            </p:cNvPr>
            <p:cNvSpPr/>
            <p:nvPr/>
          </p:nvSpPr>
          <p:spPr>
            <a:xfrm>
              <a:off x="3831906" y="4413813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3CB5243B-B118-1F41-997C-64ADD6545117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 flipV="1">
              <a:off x="2660073" y="2801415"/>
              <a:ext cx="1171833" cy="12539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1FD48DAB-9558-9347-A66B-B8E32E29737E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660073" y="4055406"/>
              <a:ext cx="1171833" cy="12539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7660B6E-ACCD-E548-9E70-BCB171DBF673}"/>
              </a:ext>
            </a:extLst>
          </p:cNvPr>
          <p:cNvSpPr/>
          <p:nvPr/>
        </p:nvSpPr>
        <p:spPr bwMode="auto">
          <a:xfrm>
            <a:off x="3851766" y="2726310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B3F69-16A3-5943-92C1-80CE9DD43591}"/>
              </a:ext>
            </a:extLst>
          </p:cNvPr>
          <p:cNvSpPr/>
          <p:nvPr/>
        </p:nvSpPr>
        <p:spPr bwMode="auto">
          <a:xfrm>
            <a:off x="3851766" y="5881202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B49B58-9BDF-F442-8893-B418A495CA5E}"/>
              </a:ext>
            </a:extLst>
          </p:cNvPr>
          <p:cNvGrpSpPr/>
          <p:nvPr/>
        </p:nvGrpSpPr>
        <p:grpSpPr>
          <a:xfrm>
            <a:off x="5578767" y="1905830"/>
            <a:ext cx="2652023" cy="3403568"/>
            <a:chOff x="5578767" y="1905830"/>
            <a:chExt cx="2652023" cy="34035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A448B6-36F2-D44A-9914-C9514D3D388B}"/>
                </a:ext>
              </a:extLst>
            </p:cNvPr>
            <p:cNvSpPr/>
            <p:nvPr/>
          </p:nvSpPr>
          <p:spPr>
            <a:xfrm>
              <a:off x="6483929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main(...) {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...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}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22760F-F3D3-5449-842E-F37D93F581B9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2801415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4A8995-413B-9B47-9217-C0634C4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5309398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92B222-361B-AC4F-BD4E-E6FFCADDD207}"/>
                </a:ext>
              </a:extLst>
            </p:cNvPr>
            <p:cNvSpPr txBox="1"/>
            <p:nvPr/>
          </p:nvSpPr>
          <p:spPr>
            <a:xfrm>
              <a:off x="5592767" y="21895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exec()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67978-7EF9-1448-B3C3-063FBCF624BE}"/>
                </a:ext>
              </a:extLst>
            </p:cNvPr>
            <p:cNvSpPr txBox="1"/>
            <p:nvPr/>
          </p:nvSpPr>
          <p:spPr>
            <a:xfrm>
              <a:off x="5592767" y="48822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wait()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DE77AB-B05A-1643-BDB1-B5F99FA025B1}"/>
              </a:ext>
            </a:extLst>
          </p:cNvPr>
          <p:cNvSpPr txBox="1"/>
          <p:nvPr/>
        </p:nvSpPr>
        <p:spPr>
          <a:xfrm>
            <a:off x="2807408" y="2364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Mono" panose="020B0509030602030204" pitchFamily="49" charset="0"/>
              </a:rPr>
              <a:t>fork()</a:t>
            </a:r>
          </a:p>
        </p:txBody>
      </p:sp>
    </p:spTree>
    <p:extLst>
      <p:ext uri="{BB962C8B-B14F-4D97-AF65-F5344CB8AC3E}">
        <p14:creationId xmlns:p14="http://schemas.microsoft.com/office/powerpoint/2010/main" val="2082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7A72-6C68-4C4D-AD82-D00B430C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Fork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2F3-AEE6-7F48-9ABB-4B6BDEA81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The idea is to call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repeatedly</a:t>
            </a:r>
          </a:p>
          <a:p>
            <a:endParaRPr lang="en-US" sz="2000" dirty="0"/>
          </a:p>
          <a:p>
            <a:r>
              <a:rPr lang="en-US" sz="2000" dirty="0"/>
              <a:t>Keep doing this until the system crashes </a:t>
            </a:r>
            <a:br>
              <a:rPr lang="en-US" sz="2000" dirty="0"/>
            </a:br>
            <a:r>
              <a:rPr lang="en-US" sz="2000" dirty="0"/>
              <a:t>(or no work can get done)</a:t>
            </a:r>
          </a:p>
          <a:p>
            <a:endParaRPr lang="en-US" sz="2000" dirty="0"/>
          </a:p>
          <a:p>
            <a:r>
              <a:rPr lang="en-US" sz="2000" dirty="0"/>
              <a:t>Exponential growth (2</a:t>
            </a:r>
            <a:r>
              <a:rPr lang="en-US" sz="2000" baseline="30000" dirty="0"/>
              <a:t>n</a:t>
            </a:r>
            <a:r>
              <a:rPr lang="en-US" sz="2000" dirty="0"/>
              <a:t>) processes after n calls</a:t>
            </a:r>
          </a:p>
          <a:p>
            <a:endParaRPr lang="en-US" sz="2000" dirty="0"/>
          </a:p>
          <a:p>
            <a:r>
              <a:rPr lang="en-US" sz="2000" dirty="0"/>
              <a:t>OS can defend against this</a:t>
            </a:r>
          </a:p>
          <a:p>
            <a:pPr lvl="1"/>
            <a:r>
              <a:rPr lang="en-US" sz="1800" dirty="0"/>
              <a:t>Limit total number of processes per user</a:t>
            </a:r>
          </a:p>
          <a:p>
            <a:pPr lvl="1"/>
            <a:r>
              <a:rPr lang="en-US" sz="1800" dirty="0"/>
              <a:t>Limit rate of process spawning</a:t>
            </a:r>
          </a:p>
          <a:p>
            <a:endParaRPr lang="en-US" sz="2000" dirty="0"/>
          </a:p>
          <a:p>
            <a:r>
              <a:rPr lang="en-US" sz="2000" dirty="0"/>
              <a:t>Note: do not attempt this on University computers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71C098-2573-FA48-BE5F-D8F42B06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83" y="1452078"/>
            <a:ext cx="3204916" cy="19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5A4CE-3268-7846-A1B6-A71F7501151D}"/>
              </a:ext>
            </a:extLst>
          </p:cNvPr>
          <p:cNvSpPr txBox="1"/>
          <p:nvPr/>
        </p:nvSpPr>
        <p:spPr>
          <a:xfrm rot="16200000">
            <a:off x="7805653" y="2601671"/>
            <a:ext cx="12039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86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F806-665C-1441-8B94-2256ED30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Family Tree in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85C7-5495-F044-9F87-4EB336F3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First process created is called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endParaRPr lang="en-US" sz="20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Assigned PID of 1</a:t>
            </a:r>
          </a:p>
          <a:p>
            <a:pPr lvl="1"/>
            <a:r>
              <a:rPr lang="en-US" sz="1800" dirty="0"/>
              <a:t>Grandparent of all processes</a:t>
            </a:r>
          </a:p>
          <a:p>
            <a:pPr lvl="1"/>
            <a:r>
              <a:rPr lang="en-US" sz="1800" dirty="0"/>
              <a:t>Like </a:t>
            </a:r>
            <a:r>
              <a:rPr lang="en-US" sz="1800" dirty="0">
                <a:latin typeface="Ubuntu Mono" panose="020B0509030602030204" pitchFamily="49" charset="0"/>
              </a:rPr>
              <a:t>object</a:t>
            </a:r>
            <a:r>
              <a:rPr lang="en-US" sz="1800" dirty="0"/>
              <a:t> class in Java which is </a:t>
            </a:r>
            <a:br>
              <a:rPr lang="en-US" sz="1800" dirty="0"/>
            </a:br>
            <a:r>
              <a:rPr lang="en-US" sz="1800" dirty="0"/>
              <a:t>superclass of all classes</a:t>
            </a:r>
          </a:p>
          <a:p>
            <a:pPr lvl="3"/>
            <a:endParaRPr lang="en-US" sz="1200" dirty="0"/>
          </a:p>
          <a:p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replaced by </a:t>
            </a:r>
            <a:r>
              <a:rPr lang="en-US" sz="2000" dirty="0" err="1">
                <a:latin typeface="Ubuntu Mono" panose="020B0509030602030204" pitchFamily="49" charset="0"/>
              </a:rPr>
              <a:t>systemd</a:t>
            </a:r>
            <a:br>
              <a:rPr lang="en-US" sz="2000" dirty="0">
                <a:latin typeface="Ubuntu Mono" panose="020B0509030602030204" pitchFamily="49" charset="0"/>
              </a:rPr>
            </a:br>
            <a:r>
              <a:rPr lang="en-US" sz="2000" dirty="0"/>
              <a:t>in some newer distributions</a:t>
            </a:r>
          </a:p>
          <a:p>
            <a:pPr lvl="2"/>
            <a:endParaRPr lang="en-US" sz="1200" dirty="0"/>
          </a:p>
          <a:p>
            <a:r>
              <a:rPr lang="en-US" sz="2000" dirty="0"/>
              <a:t>Parent of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</a:t>
            </a:r>
            <a:r>
              <a:rPr lang="en-US" sz="2000" dirty="0">
                <a:latin typeface="Ubuntu Mono" panose="020B0509030602030204" pitchFamily="49" charset="0"/>
              </a:rPr>
              <a:t>swapper</a:t>
            </a:r>
            <a:r>
              <a:rPr lang="en-US" sz="2000" dirty="0"/>
              <a:t> (or </a:t>
            </a:r>
            <a:r>
              <a:rPr lang="en-US" sz="2000" dirty="0">
                <a:latin typeface="Ubuntu Mono" panose="020B0509030602030204" pitchFamily="49" charset="0"/>
              </a:rPr>
              <a:t>sched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Part of kernel and responsible for paging </a:t>
            </a:r>
            <a:br>
              <a:rPr lang="en-US" sz="1800" dirty="0"/>
            </a:br>
            <a:r>
              <a:rPr lang="en-US" sz="1800" dirty="0"/>
              <a:t>(will come back to this later in the course)</a:t>
            </a:r>
          </a:p>
          <a:p>
            <a:pPr lvl="3"/>
            <a:endParaRPr lang="en-US" sz="1200" dirty="0"/>
          </a:p>
          <a:p>
            <a:r>
              <a:rPr lang="en-US" sz="2000" dirty="0"/>
              <a:t>If parent dies before its child, the child becomes orphan</a:t>
            </a:r>
          </a:p>
          <a:p>
            <a:pPr lvl="1"/>
            <a:r>
              <a:rPr lang="en-US" sz="1800" dirty="0"/>
              <a:t>Automatically adopted by </a:t>
            </a:r>
            <a:r>
              <a:rPr lang="en-US" sz="1800" dirty="0" err="1">
                <a:latin typeface="Ubuntu Mono" panose="020B0509030602030204" pitchFamily="49" charset="0"/>
              </a:rPr>
              <a:t>init</a:t>
            </a:r>
            <a:r>
              <a:rPr lang="en-US" sz="1800" dirty="0"/>
              <a:t> process</a:t>
            </a:r>
          </a:p>
          <a:p>
            <a:pPr lvl="1"/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3299C-61F0-DE48-AFA1-C1DDCD30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09" y="1808603"/>
            <a:ext cx="2497777" cy="2644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121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4EC0-3EFC-CE4D-9154-67B134CA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>
                <a:latin typeface="Ubuntu Mono" panose="020B0509030602030204" pitchFamily="49" charset="0"/>
              </a:rPr>
              <a:t>pstree</a:t>
            </a:r>
            <a:r>
              <a:rPr lang="en-US" dirty="0"/>
              <a:t> Output in FreeBSD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172340-59CB-7B43-8AAF-FF9E702AC9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4" y="2115490"/>
            <a:ext cx="7363252" cy="40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87C0A-C978-774A-8392-829309C51AB0}"/>
              </a:ext>
            </a:extLst>
          </p:cNvPr>
          <p:cNvSpPr txBox="1"/>
          <p:nvPr/>
        </p:nvSpPr>
        <p:spPr>
          <a:xfrm>
            <a:off x="2286000" y="620618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614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4FEE-18DD-4847-A371-F963063D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Destruction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4F-95A9-1246-ABB6-A7ACB06B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Normal exit (voluntary)</a:t>
            </a:r>
          </a:p>
          <a:p>
            <a:pPr lvl="1"/>
            <a:r>
              <a:rPr lang="en-US" sz="1600" dirty="0"/>
              <a:t>E.g., when compilation is finished, compiler terminates normally</a:t>
            </a:r>
          </a:p>
          <a:p>
            <a:pPr lvl="1"/>
            <a:r>
              <a:rPr lang="en-US" sz="1600" dirty="0"/>
              <a:t>E.g., when you are done editing your document, you click on close button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Error exit (voluntary)</a:t>
            </a:r>
          </a:p>
          <a:p>
            <a:pPr lvl="1"/>
            <a:r>
              <a:rPr lang="en-US" sz="1600" dirty="0"/>
              <a:t>E.g., computer exits with error if you ask it to compile a non-existent file</a:t>
            </a:r>
          </a:p>
          <a:p>
            <a:pPr lvl="1"/>
            <a:r>
              <a:rPr lang="en-US" sz="1600" dirty="0"/>
              <a:t>E.g., process required access to temporary directory, but it didn’t have permission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Fatal error (involuntary)</a:t>
            </a:r>
          </a:p>
          <a:p>
            <a:pPr lvl="1"/>
            <a:r>
              <a:rPr lang="en-US" sz="1600" dirty="0"/>
              <a:t>E.g., division by zero or segmentation fault</a:t>
            </a:r>
          </a:p>
          <a:p>
            <a:pPr lvl="1"/>
            <a:r>
              <a:rPr lang="en-US" sz="1600" dirty="0"/>
              <a:t>OS detects these errors and send it to the program</a:t>
            </a:r>
          </a:p>
          <a:p>
            <a:pPr lvl="2"/>
            <a:r>
              <a:rPr lang="en-US" sz="1400" dirty="0"/>
              <a:t>Processes may tell OS that they wish to handle some of these errors by themselves</a:t>
            </a:r>
          </a:p>
          <a:p>
            <a:pPr lvl="2"/>
            <a:r>
              <a:rPr lang="en-US" sz="1400" dirty="0"/>
              <a:t>If process can handle the error, it continues</a:t>
            </a:r>
          </a:p>
          <a:p>
            <a:pPr lvl="2"/>
            <a:r>
              <a:rPr lang="en-US" sz="1400" dirty="0"/>
              <a:t>Unhandled errors result in involuntary terminations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Killed by another process (involuntary)</a:t>
            </a:r>
          </a:p>
          <a:p>
            <a:pPr lvl="1"/>
            <a:r>
              <a:rPr lang="en-US" sz="1600" dirty="0"/>
              <a:t>Typically, users may only kill processes they have created</a:t>
            </a:r>
          </a:p>
          <a:p>
            <a:pPr lvl="2"/>
            <a:r>
              <a:rPr lang="en-US" sz="1400" dirty="0"/>
              <a:t>Exception: system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1758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(5 States)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904755" y="5168659"/>
            <a:ext cx="287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process is killed!)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816850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258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FBBC-89C4-3148-B19B-B590C7C4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Processes and Limited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F0B6-C6F7-8341-8502-B4746AA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Users often want more processes running than fit in memory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Swapping</a:t>
            </a:r>
            <a:r>
              <a:rPr lang="en-US" sz="2000" dirty="0"/>
              <a:t>: when demands for memory exceed available memory, parts of processes will be moved to disk storage to make room</a:t>
            </a:r>
          </a:p>
          <a:p>
            <a:pPr lvl="1"/>
            <a:r>
              <a:rPr lang="en-US" sz="1800" dirty="0"/>
              <a:t>This is extremely expensive</a:t>
            </a:r>
          </a:p>
          <a:p>
            <a:pPr lvl="1"/>
            <a:endParaRPr lang="en-US" sz="1800" dirty="0"/>
          </a:p>
          <a:p>
            <a:r>
              <a:rPr lang="en-US" sz="2000" dirty="0"/>
              <a:t>We need to know if a particular process is in memory or on disk</a:t>
            </a:r>
          </a:p>
          <a:p>
            <a:pPr lvl="1"/>
            <a:endParaRPr lang="en-US" sz="1800" dirty="0"/>
          </a:p>
          <a:p>
            <a:r>
              <a:rPr lang="en-US" sz="2000" dirty="0"/>
              <a:t>Is adding a new state (e.g., swapped) be enough?</a:t>
            </a:r>
          </a:p>
          <a:p>
            <a:pPr lvl="1"/>
            <a:r>
              <a:rPr lang="en-US" sz="1800" dirty="0"/>
              <a:t>Ideally, we will only swap a process to disk if it is blocked</a:t>
            </a:r>
          </a:p>
          <a:p>
            <a:pPr lvl="1"/>
            <a:r>
              <a:rPr lang="en-US" sz="1800" dirty="0"/>
              <a:t>But what if there are no blocked process?</a:t>
            </a:r>
          </a:p>
          <a:p>
            <a:pPr lvl="1"/>
            <a:r>
              <a:rPr lang="en-US" sz="1800" dirty="0"/>
              <a:t>Or what if the event a swapped process waited for took place?</a:t>
            </a:r>
          </a:p>
        </p:txBody>
      </p:sp>
    </p:spTree>
    <p:extLst>
      <p:ext uri="{BB962C8B-B14F-4D97-AF65-F5344CB8AC3E}">
        <p14:creationId xmlns:p14="http://schemas.microsoft.com/office/powerpoint/2010/main" val="29233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2681-0CD3-534F-8470-24E92FE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FF71-347F-1244-97EC-25F002AD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Shared memory</a:t>
            </a:r>
          </a:p>
          <a:p>
            <a:pPr lvl="1"/>
            <a:r>
              <a:rPr lang="en-US" sz="1800" dirty="0"/>
              <a:t>Normally, each region of memory is associated with one process (its owner)</a:t>
            </a:r>
          </a:p>
          <a:p>
            <a:pPr lvl="1"/>
            <a:r>
              <a:rPr lang="en-US" sz="1800" dirty="0"/>
              <a:t>Processes can designate memory as shared</a:t>
            </a:r>
          </a:p>
          <a:p>
            <a:pPr lvl="1"/>
            <a:r>
              <a:rPr lang="en-US" sz="1800" u="sng" dirty="0"/>
              <a:t>OS is involved</a:t>
            </a:r>
            <a:r>
              <a:rPr lang="en-US" sz="1800" dirty="0"/>
              <a:t> in setting up (and cleaning up) shared memory regions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Shared file</a:t>
            </a:r>
          </a:p>
          <a:p>
            <a:pPr lvl="1"/>
            <a:r>
              <a:rPr lang="en-US" sz="1600" dirty="0"/>
              <a:t>Processes could read/write to/from files in agreed upon locations</a:t>
            </a:r>
          </a:p>
          <a:p>
            <a:pPr lvl="1"/>
            <a:r>
              <a:rPr lang="en-US" sz="1600" u="sng" dirty="0"/>
              <a:t>OS is still involved</a:t>
            </a:r>
            <a:r>
              <a:rPr lang="en-US" sz="1600" dirty="0"/>
              <a:t> in file creation and manipulation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Message passing</a:t>
            </a:r>
          </a:p>
          <a:p>
            <a:pPr lvl="1"/>
            <a:r>
              <a:rPr lang="en-US" sz="1600" dirty="0"/>
              <a:t>Sender gives a message to OS and asks for it to be delivered to recipient</a:t>
            </a:r>
          </a:p>
          <a:p>
            <a:pPr lvl="1"/>
            <a:r>
              <a:rPr lang="en-US" sz="1600" u="sng" dirty="0"/>
              <a:t>OS is obviously involved</a:t>
            </a:r>
          </a:p>
        </p:txBody>
      </p:sp>
    </p:spTree>
    <p:extLst>
      <p:ext uri="{BB962C8B-B14F-4D97-AF65-F5344CB8AC3E}">
        <p14:creationId xmlns:p14="http://schemas.microsoft.com/office/powerpoint/2010/main" val="405997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32D-80F0-C244-A44A-CE7BD6CB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Passing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3F3-F638-A443-A23E-29AE81D1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Direct communication</a:t>
            </a:r>
          </a:p>
          <a:p>
            <a:pPr lvl="1"/>
            <a:r>
              <a:rPr lang="en-US" sz="2000" dirty="0"/>
              <a:t>Processes must name each other explicitly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 (P, message)</a:t>
            </a:r>
            <a:r>
              <a:rPr lang="en-US" sz="2000" dirty="0"/>
              <a:t> – send a message to process P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receive(Q, message)</a:t>
            </a:r>
            <a:r>
              <a:rPr lang="en-US" sz="2000" dirty="0"/>
              <a:t> – receive a message from process Q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Indirect communication</a:t>
            </a:r>
          </a:p>
          <a:p>
            <a:pPr lvl="1"/>
            <a:r>
              <a:rPr lang="en-US" sz="2000" dirty="0"/>
              <a:t>Messages are directed and received from mailboxes (also called ports)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send(M, message) </a:t>
            </a:r>
            <a:r>
              <a:rPr lang="en-US" sz="2000" dirty="0"/>
              <a:t>– send a message to mailbox M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receive(M, message) </a:t>
            </a:r>
            <a:r>
              <a:rPr lang="en-US" sz="2000" dirty="0"/>
              <a:t>– receive a message from mailbox M</a:t>
            </a:r>
          </a:p>
        </p:txBody>
      </p:sp>
    </p:spTree>
    <p:extLst>
      <p:ext uri="{BB962C8B-B14F-4D97-AF65-F5344CB8AC3E}">
        <p14:creationId xmlns:p14="http://schemas.microsoft.com/office/powerpoint/2010/main" val="82147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BADE-4C05-F24C-8DBF-ED443A95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9260-CC8B-4243-918D-34DAFF3B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Message passing may be either </a:t>
            </a:r>
            <a:r>
              <a:rPr lang="en-US" sz="2400" dirty="0">
                <a:solidFill>
                  <a:srgbClr val="FF0000"/>
                </a:solidFill>
              </a:rPr>
              <a:t>blocking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non-blocking</a:t>
            </a:r>
          </a:p>
          <a:p>
            <a:endParaRPr lang="en-US" dirty="0"/>
          </a:p>
          <a:p>
            <a:r>
              <a:rPr lang="en-US" sz="2400" dirty="0"/>
              <a:t>Blocking is considered </a:t>
            </a:r>
            <a:r>
              <a:rPr lang="en-US" sz="2400" dirty="0">
                <a:solidFill>
                  <a:srgbClr val="FF0000"/>
                </a:solidFill>
              </a:rPr>
              <a:t>synchronous</a:t>
            </a:r>
          </a:p>
          <a:p>
            <a:pPr lvl="1"/>
            <a:r>
              <a:rPr lang="en-US" sz="2000" dirty="0"/>
              <a:t>Sender is blocked until the message is received</a:t>
            </a:r>
          </a:p>
          <a:p>
            <a:pPr lvl="1"/>
            <a:r>
              <a:rPr lang="en-US" sz="2000" dirty="0"/>
              <a:t>Receiver is blocked until a message is available</a:t>
            </a:r>
          </a:p>
          <a:p>
            <a:endParaRPr lang="en-US" sz="2400" dirty="0"/>
          </a:p>
          <a:p>
            <a:r>
              <a:rPr lang="en-US" sz="2400" dirty="0"/>
              <a:t>Non-blocking is considered </a:t>
            </a:r>
            <a:r>
              <a:rPr lang="en-US" sz="2400" dirty="0">
                <a:solidFill>
                  <a:srgbClr val="FF0000"/>
                </a:solidFill>
              </a:rPr>
              <a:t>asynchronous</a:t>
            </a:r>
          </a:p>
          <a:p>
            <a:pPr lvl="1"/>
            <a:r>
              <a:rPr lang="en-US" sz="2000" dirty="0"/>
              <a:t>Sender sends message and continues</a:t>
            </a:r>
          </a:p>
          <a:p>
            <a:pPr lvl="1"/>
            <a:r>
              <a:rPr lang="en-US" sz="2000" dirty="0"/>
              <a:t>Receiver receives a valid message, or Null message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586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Signals: Limited Form of Direct IPC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4451350" cy="5029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Standardized messages sent to processes to trigger specific behavior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They don’t really contain a message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 fact that signals contain no message is a limitation that means signals cannot be used for every single IPC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4CEFB-F8D6-FC44-94AE-69B9CD10F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 r="18891" b="-3"/>
          <a:stretch/>
        </p:blipFill>
        <p:spPr>
          <a:xfrm>
            <a:off x="5740387" y="1615445"/>
            <a:ext cx="2654326" cy="343544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3B5A9-7373-DD4E-8657-0513C341060A}"/>
              </a:ext>
            </a:extLst>
          </p:cNvPr>
          <p:cNvSpPr txBox="1"/>
          <p:nvPr/>
        </p:nvSpPr>
        <p:spPr>
          <a:xfrm>
            <a:off x="6693770" y="5003047"/>
            <a:ext cx="747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imgflip.com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2515-5A0F-AC44-96B3-CF30FA26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9512-F96B-6649-BDA0-5296E309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UNIX systems use signals to indicate events</a:t>
            </a:r>
          </a:p>
          <a:p>
            <a:pPr lvl="1"/>
            <a:r>
              <a:rPr lang="en-US" sz="1800" dirty="0"/>
              <a:t>E.g., the Ctrl-C on the console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synchronous if the signal is sent as a result of program execution</a:t>
            </a:r>
          </a:p>
          <a:p>
            <a:pPr lvl="1"/>
            <a:r>
              <a:rPr lang="en-US" sz="1800" dirty="0"/>
              <a:t>E.g., dividing by zero or segmentation fault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asynchronous if it comes from outside the process </a:t>
            </a:r>
          </a:p>
          <a:p>
            <a:pPr lvl="1"/>
            <a:r>
              <a:rPr lang="en-US" sz="1800" dirty="0"/>
              <a:t>E.g., user pressing Ctrl-C or one process or thread sending a signal to another</a:t>
            </a:r>
          </a:p>
          <a:p>
            <a:pPr lvl="1"/>
            <a:endParaRPr lang="en-US" sz="1600" dirty="0"/>
          </a:p>
          <a:p>
            <a:r>
              <a:rPr lang="en-US" sz="2000" dirty="0"/>
              <a:t>By default, OS handles signals sent to processes with the default handler</a:t>
            </a:r>
          </a:p>
          <a:p>
            <a:pPr lvl="1"/>
            <a:endParaRPr lang="en-US" sz="1600" dirty="0"/>
          </a:p>
          <a:p>
            <a:r>
              <a:rPr lang="en-US" sz="2000" dirty="0"/>
              <a:t>Processes could inform OS they are prepared to handle signal themselves</a:t>
            </a:r>
          </a:p>
          <a:p>
            <a:pPr lvl="1"/>
            <a:r>
              <a:rPr lang="en-US" sz="1800" dirty="0"/>
              <a:t>E.g., doing some cleanup when Ctrl-C is received instead of just dying</a:t>
            </a:r>
          </a:p>
        </p:txBody>
      </p:sp>
    </p:spTree>
    <p:extLst>
      <p:ext uri="{BB962C8B-B14F-4D97-AF65-F5344CB8AC3E}">
        <p14:creationId xmlns:p14="http://schemas.microsoft.com/office/powerpoint/2010/main" val="4240162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Signals can be sent using command line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>
                <a:latin typeface="Ubuntu Mono" panose="020B0509030602030204" pitchFamily="49" charset="0"/>
              </a:rPr>
              <a:t>kill -9 24601</a:t>
            </a:r>
          </a:p>
          <a:p>
            <a:pPr lvl="1"/>
            <a:r>
              <a:rPr lang="en-US" sz="1600" dirty="0"/>
              <a:t>-9 parameter sends signal 9 (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-0 is called the </a:t>
            </a:r>
            <a:r>
              <a:rPr lang="en-US" sz="1600" dirty="0">
                <a:solidFill>
                  <a:srgbClr val="FF0000"/>
                </a:solidFill>
              </a:rPr>
              <a:t>null signal</a:t>
            </a:r>
            <a:endParaRPr lang="en-US" sz="1600" dirty="0"/>
          </a:p>
          <a:p>
            <a:pPr lvl="1"/>
            <a:r>
              <a:rPr lang="en-US" sz="1600" dirty="0"/>
              <a:t>It does not actually send any signal</a:t>
            </a:r>
          </a:p>
          <a:p>
            <a:pPr lvl="1"/>
            <a:r>
              <a:rPr lang="en-US" sz="1600" dirty="0"/>
              <a:t>Can be used to check if the recipient process exists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 can block signals</a:t>
            </a:r>
          </a:p>
          <a:p>
            <a:pPr lvl="1"/>
            <a:r>
              <a:rPr lang="en-US" sz="1600" dirty="0"/>
              <a:t>Exceptions are 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 and </a:t>
            </a:r>
            <a:r>
              <a:rPr lang="en-US" sz="1600" dirty="0">
                <a:latin typeface="Ubuntu Mono" panose="020B0509030602030204" pitchFamily="49" charset="0"/>
              </a:rPr>
              <a:t>SIGSTOP</a:t>
            </a:r>
          </a:p>
          <a:p>
            <a:pPr lvl="1"/>
            <a:r>
              <a:rPr lang="en-US" sz="1600" dirty="0"/>
              <a:t>OS doesn’t deliver signal to recipient</a:t>
            </a:r>
          </a:p>
          <a:p>
            <a:pPr lvl="2"/>
            <a:endParaRPr lang="en-US" sz="1200" dirty="0"/>
          </a:p>
          <a:p>
            <a:r>
              <a:rPr lang="en-US" sz="1800" dirty="0"/>
              <a:t>Once signal is delivered, recipient can</a:t>
            </a:r>
          </a:p>
          <a:p>
            <a:pPr lvl="1"/>
            <a:r>
              <a:rPr lang="en-US" sz="1600" dirty="0"/>
              <a:t>Ignore it</a:t>
            </a:r>
          </a:p>
          <a:p>
            <a:pPr lvl="1"/>
            <a:r>
              <a:rPr lang="en-US" sz="1600" dirty="0"/>
              <a:t>Run the default action</a:t>
            </a:r>
          </a:p>
          <a:p>
            <a:pPr lvl="1"/>
            <a:r>
              <a:rPr lang="en-US" sz="1600" dirty="0"/>
              <a:t>Run a signal handler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73BFE-5D0E-9F43-B5BE-30129A6BD0D0}"/>
              </a:ext>
            </a:extLst>
          </p:cNvPr>
          <p:cNvGrpSpPr/>
          <p:nvPr/>
        </p:nvGrpSpPr>
        <p:grpSpPr>
          <a:xfrm>
            <a:off x="5963431" y="2379563"/>
            <a:ext cx="2459885" cy="3562548"/>
            <a:chOff x="5706834" y="2147798"/>
            <a:chExt cx="2976461" cy="4310683"/>
          </a:xfrm>
        </p:grpSpPr>
        <p:pic>
          <p:nvPicPr>
            <p:cNvPr id="4100" name="Picture 4" descr="l love you v Seen 8:43 PM George Peppard Audrey Hepburn Breakfast at Tiffany's eyewear photograph glasses person vision care black and white monochrome photography photography gentleman sunglasses">
              <a:extLst>
                <a:ext uri="{FF2B5EF4-FFF2-40B4-BE49-F238E27FC236}">
                  <a16:creationId xmlns:a16="http://schemas.microsoft.com/office/drawing/2014/main" id="{21E8FFAA-0ACB-8342-B633-94165FDC8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0" t="1949" r="9608"/>
            <a:stretch/>
          </p:blipFill>
          <p:spPr bwMode="auto">
            <a:xfrm>
              <a:off x="5706834" y="2147798"/>
              <a:ext cx="2808516" cy="402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BF0390-3B8E-1A45-AADE-451FB9B78101}"/>
                </a:ext>
              </a:extLst>
            </p:cNvPr>
            <p:cNvSpPr txBox="1"/>
            <p:nvPr/>
          </p:nvSpPr>
          <p:spPr>
            <a:xfrm rot="16200000">
              <a:off x="7847182" y="562236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knowyourmeme.com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C095-8233-8F4B-B9B3-C55130E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6284E-3177-CC44-BBD0-5FB0B5FA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33" y="1861414"/>
            <a:ext cx="6517934" cy="36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895-7A20-AA46-83AD-6F1D8B35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 Handler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2C65-E34E-9140-942B-92DB0CB3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signal.h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volatile int </a:t>
            </a: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void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 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signal_num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1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main(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argc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char** </a:t>
            </a:r>
            <a:r>
              <a:rPr lang="en-US" sz="1600" dirty="0" err="1">
                <a:latin typeface="Ubuntu Mono" panose="020B0509030602030204" pitchFamily="49" charset="0"/>
              </a:rPr>
              <a:t>argv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signal(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SIGINT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while(quite ==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){};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 err="1">
                <a:latin typeface="Ubuntu Mono" panose="020B0509030602030204" pitchFamily="49" charset="0"/>
              </a:rPr>
              <a:t>printf</a:t>
            </a:r>
            <a:r>
              <a:rPr lang="en-US" sz="1600" dirty="0">
                <a:latin typeface="Ubuntu Mono" panose="020B0509030602030204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“Time to die.</a:t>
            </a:r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\n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”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return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49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D379-3351-6941-BBB4-6D8BEC88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AC91-21D8-124D-B5FD-65378D03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Content of signal handler is restricted</a:t>
            </a:r>
          </a:p>
          <a:p>
            <a:endParaRPr lang="en-US" sz="2000" dirty="0"/>
          </a:p>
          <a:p>
            <a:r>
              <a:rPr lang="en-US" sz="2000" dirty="0"/>
              <a:t>Because handler deals with interrupts and runs between two instructions, it is important to make sure that signal handler doesn’t mess anything up</a:t>
            </a:r>
          </a:p>
          <a:p>
            <a:endParaRPr lang="en-US" sz="2000" dirty="0"/>
          </a:p>
          <a:p>
            <a:r>
              <a:rPr lang="en-US" sz="2000" dirty="0"/>
              <a:t>If signal handler runs in the middle of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and signal handler itself calls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it could put memory management in invalid state</a:t>
            </a:r>
          </a:p>
          <a:p>
            <a:endParaRPr lang="en-US" sz="2000" dirty="0"/>
          </a:p>
          <a:p>
            <a:r>
              <a:rPr lang="en-US" sz="2000" dirty="0"/>
              <a:t>Signal handler can only use functions that are </a:t>
            </a:r>
            <a:r>
              <a:rPr lang="en-US" sz="2000" dirty="0">
                <a:solidFill>
                  <a:srgbClr val="FF0000"/>
                </a:solidFill>
              </a:rPr>
              <a:t>reentrant</a:t>
            </a:r>
          </a:p>
          <a:p>
            <a:pPr lvl="1"/>
            <a:r>
              <a:rPr lang="en-US" sz="1800" dirty="0"/>
              <a:t>There are tables of </a:t>
            </a:r>
            <a:r>
              <a:rPr lang="en-US" sz="1800" i="1" dirty="0"/>
              <a:t>safe</a:t>
            </a:r>
            <a:r>
              <a:rPr lang="en-US" sz="1800" dirty="0"/>
              <a:t> functions to be invoked from within a signal handler.</a:t>
            </a:r>
          </a:p>
        </p:txBody>
      </p:sp>
    </p:spTree>
    <p:extLst>
      <p:ext uri="{BB962C8B-B14F-4D97-AF65-F5344CB8AC3E}">
        <p14:creationId xmlns:p14="http://schemas.microsoft.com/office/powerpoint/2010/main" val="261096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and Threads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3153166-A2DA-554A-8B91-EE90D178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493" y="2412994"/>
            <a:ext cx="6229014" cy="34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9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Server must handle many requests</a:t>
            </a:r>
          </a:p>
          <a:p>
            <a:r>
              <a:rPr lang="en-US" altLang="ko-KR" sz="2400" dirty="0"/>
              <a:t>First option is </a:t>
            </a:r>
            <a:r>
              <a:rPr lang="en-US" altLang="ko-KR" sz="2400" dirty="0">
                <a:solidFill>
                  <a:srgbClr val="FF0000"/>
                </a:solidFill>
              </a:rPr>
              <a:t>multiprogramming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fork(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What are some disadvantages </a:t>
            </a:r>
            <a:br>
              <a:rPr lang="en-US" altLang="ko-KR" sz="2400" dirty="0"/>
            </a:br>
            <a:r>
              <a:rPr lang="en-US" altLang="ko-KR" sz="2400" dirty="0"/>
              <a:t>of this technique?</a:t>
            </a:r>
          </a:p>
          <a:p>
            <a:pPr lvl="1"/>
            <a:r>
              <a:rPr lang="en-US" altLang="ko-KR" sz="2000" dirty="0"/>
              <a:t>Expensive to start new process</a:t>
            </a:r>
          </a:p>
          <a:p>
            <a:pPr lvl="1"/>
            <a:r>
              <a:rPr lang="en-US" altLang="ko-KR" sz="2000" dirty="0"/>
              <a:t>Heavyweight context switch overhead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83E5AE-9712-7A41-8034-B7767BAFD252}"/>
              </a:ext>
            </a:extLst>
          </p:cNvPr>
          <p:cNvGrpSpPr/>
          <p:nvPr/>
        </p:nvGrpSpPr>
        <p:grpSpPr>
          <a:xfrm>
            <a:off x="5605376" y="2041369"/>
            <a:ext cx="2602737" cy="3413000"/>
            <a:chOff x="5605376" y="1381802"/>
            <a:chExt cx="2602737" cy="3413000"/>
          </a:xfrm>
        </p:grpSpPr>
        <p:pic>
          <p:nvPicPr>
            <p:cNvPr id="52" name="Graphic 51" descr="Computer with solid fill">
              <a:extLst>
                <a:ext uri="{FF2B5EF4-FFF2-40B4-BE49-F238E27FC236}">
                  <a16:creationId xmlns:a16="http://schemas.microsoft.com/office/drawing/2014/main" id="{EAA658F4-F1F7-E744-ACF0-4D16603F2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5449"/>
            <a:stretch/>
          </p:blipFill>
          <p:spPr>
            <a:xfrm>
              <a:off x="7745550" y="2538835"/>
              <a:ext cx="462563" cy="133877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9BE1D3-149D-D143-B62D-D0083DCAEA8F}"/>
                </a:ext>
              </a:extLst>
            </p:cNvPr>
            <p:cNvGrpSpPr/>
            <p:nvPr/>
          </p:nvGrpSpPr>
          <p:grpSpPr>
            <a:xfrm>
              <a:off x="7152924" y="2246740"/>
              <a:ext cx="437914" cy="1922964"/>
              <a:chOff x="7152924" y="2289040"/>
              <a:chExt cx="437914" cy="192296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E719DAB-E92B-8641-B7E3-2DC945819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2924" y="3650657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97C2FA9-C7E1-4A46-A11B-D789720E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924" y="2289040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8AF04D-1C77-894A-BBDD-CCF94E2DBE79}"/>
                </a:ext>
              </a:extLst>
            </p:cNvPr>
            <p:cNvGrpSpPr/>
            <p:nvPr/>
          </p:nvGrpSpPr>
          <p:grpSpPr>
            <a:xfrm>
              <a:off x="6571718" y="2787621"/>
              <a:ext cx="810526" cy="841202"/>
              <a:chOff x="6571718" y="2857494"/>
              <a:chExt cx="810526" cy="8412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3D4A618-BBAE-7F4D-9D49-3CE9B66E3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1718" y="3457719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27E0880-E73E-6045-8DCA-F0FD515C8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718" y="2857494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DF66684-31DB-F94C-A0EE-6C6A2B6CD1E1}"/>
                </a:ext>
              </a:extLst>
            </p:cNvPr>
            <p:cNvGrpSpPr/>
            <p:nvPr/>
          </p:nvGrpSpPr>
          <p:grpSpPr>
            <a:xfrm>
              <a:off x="6369598" y="1381802"/>
              <a:ext cx="831273" cy="3413000"/>
              <a:chOff x="6369598" y="1501722"/>
              <a:chExt cx="831273" cy="3413000"/>
            </a:xfrm>
          </p:grpSpPr>
          <p:pic>
            <p:nvPicPr>
              <p:cNvPr id="53" name="Graphic 52" descr="Programmer female with solid fill">
                <a:extLst>
                  <a:ext uri="{FF2B5EF4-FFF2-40B4-BE49-F238E27FC236}">
                    <a16:creationId xmlns:a16="http://schemas.microsoft.com/office/drawing/2014/main" id="{50726406-5D0C-0746-912D-A4AF3461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69598" y="1501722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54" name="Graphic 53" descr="Programmer male with solid fill">
                <a:extLst>
                  <a:ext uri="{FF2B5EF4-FFF2-40B4-BE49-F238E27FC236}">
                    <a16:creationId xmlns:a16="http://schemas.microsoft.com/office/drawing/2014/main" id="{590E2156-8512-ED49-9BB1-774140C48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69598" y="4083449"/>
                <a:ext cx="831273" cy="831273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B7AEBFA-E8D0-D946-8EB6-3BB9D2FDCED5}"/>
                </a:ext>
              </a:extLst>
            </p:cNvPr>
            <p:cNvGrpSpPr/>
            <p:nvPr/>
          </p:nvGrpSpPr>
          <p:grpSpPr>
            <a:xfrm>
              <a:off x="5605376" y="2263029"/>
              <a:ext cx="831273" cy="1890386"/>
              <a:chOff x="5605376" y="2305451"/>
              <a:chExt cx="831273" cy="1890386"/>
            </a:xfrm>
          </p:grpSpPr>
          <p:pic>
            <p:nvPicPr>
              <p:cNvPr id="59" name="Graphic 58" descr="Programmer female with solid fill">
                <a:extLst>
                  <a:ext uri="{FF2B5EF4-FFF2-40B4-BE49-F238E27FC236}">
                    <a16:creationId xmlns:a16="http://schemas.microsoft.com/office/drawing/2014/main" id="{504EF95E-970C-A742-83F2-466E4DD01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05376" y="2305451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60" name="Graphic 59" descr="Programmer male with solid fill">
                <a:extLst>
                  <a:ext uri="{FF2B5EF4-FFF2-40B4-BE49-F238E27FC236}">
                    <a16:creationId xmlns:a16="http://schemas.microsoft.com/office/drawing/2014/main" id="{1E11D77B-BA85-A847-AE54-2F204F93F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05376" y="3364564"/>
                <a:ext cx="831273" cy="831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26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Second option is multithreading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</a:t>
            </a:r>
            <a:r>
              <a:rPr lang="en-US" altLang="ko-KR" sz="2000" dirty="0" err="1">
                <a:latin typeface="Ubuntu Mono" panose="020B0509030602030204" pitchFamily="49" charset="0"/>
              </a:rPr>
              <a:t>thread_create</a:t>
            </a:r>
            <a:r>
              <a:rPr lang="en-US" altLang="ko-KR" sz="2000" dirty="0">
                <a:latin typeface="Ubuntu Mono" panose="020B0509030602030204" pitchFamily="49" charset="0"/>
              </a:rPr>
              <a:t>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endParaRPr lang="en-US" altLang="ko-KR" sz="2400" dirty="0"/>
          </a:p>
          <a:p>
            <a:r>
              <a:rPr lang="en-US" altLang="ko-KR" sz="2400" dirty="0"/>
              <a:t>Looks almost the same, but has many advantages</a:t>
            </a:r>
          </a:p>
          <a:p>
            <a:pPr lvl="1"/>
            <a:r>
              <a:rPr lang="en-US" altLang="ko-KR" sz="2000" dirty="0"/>
              <a:t>Can share file caches kept in memory</a:t>
            </a:r>
          </a:p>
          <a:p>
            <a:pPr lvl="1"/>
            <a:r>
              <a:rPr lang="en-US" altLang="ko-KR" sz="2000" dirty="0"/>
              <a:t>Threads are cheaper to create than processes </a:t>
            </a:r>
            <a:br>
              <a:rPr lang="en-US" altLang="ko-KR" sz="2000" dirty="0"/>
            </a:br>
            <a:r>
              <a:rPr lang="en-US" altLang="ko-KR" sz="2000" dirty="0"/>
              <a:t>(lower per-request overhead)</a:t>
            </a:r>
          </a:p>
          <a:p>
            <a:r>
              <a:rPr lang="en-US" altLang="ko-KR" sz="2400" dirty="0"/>
              <a:t>What about denial-of-service (DoS) attacks?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08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Problem with previous version: unbounded number of threads</a:t>
            </a:r>
          </a:p>
          <a:p>
            <a:pPr lvl="1"/>
            <a:r>
              <a:rPr lang="en-US" altLang="ko-KR" sz="1600" dirty="0"/>
              <a:t>When web-site becomes too popular, throughput sinks</a:t>
            </a:r>
          </a:p>
          <a:p>
            <a:r>
              <a:rPr lang="en-US" altLang="ko-KR" sz="1800" dirty="0"/>
              <a:t>Solution: allocate bounded “pool” of threads, representing max level of parallelism</a:t>
            </a: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946126" y="4588436"/>
            <a:ext cx="362587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master()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allocThreads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(worker,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maxLevel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acceptCon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enqueue(queue, con);</a:t>
            </a:r>
          </a:p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broadcastToWorkers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5334000" y="4588436"/>
            <a:ext cx="318135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worker(queue)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dequeue(queue);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if (con == null)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waitForSignal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else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(con);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264FE1-5C75-A84D-8625-4E8D4507ECEF}"/>
              </a:ext>
            </a:extLst>
          </p:cNvPr>
          <p:cNvGrpSpPr/>
          <p:nvPr/>
        </p:nvGrpSpPr>
        <p:grpSpPr>
          <a:xfrm>
            <a:off x="2254681" y="3082710"/>
            <a:ext cx="4559060" cy="931959"/>
            <a:chOff x="1225188" y="3532444"/>
            <a:chExt cx="3425289" cy="7001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71F79E-F4FA-7144-B1AB-889BD9B2D11A}"/>
                </a:ext>
              </a:extLst>
            </p:cNvPr>
            <p:cNvSpPr/>
            <p:nvPr/>
          </p:nvSpPr>
          <p:spPr>
            <a:xfrm>
              <a:off x="2402748" y="3532444"/>
              <a:ext cx="722178" cy="4737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Master Thread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732DEA-9987-7C40-AF08-A7DBAB5F2281}"/>
                </a:ext>
              </a:extLst>
            </p:cNvPr>
            <p:cNvCxnSpPr>
              <a:cxnSpLocks/>
            </p:cNvCxnSpPr>
            <p:nvPr/>
          </p:nvCxnSpPr>
          <p:spPr>
            <a:xfrm>
              <a:off x="3124926" y="3769307"/>
              <a:ext cx="265900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66DC4E-97AE-C346-9F43-50C2F706E4F6}"/>
                </a:ext>
              </a:extLst>
            </p:cNvPr>
            <p:cNvCxnSpPr>
              <a:cxnSpLocks/>
            </p:cNvCxnSpPr>
            <p:nvPr/>
          </p:nvCxnSpPr>
          <p:spPr>
            <a:xfrm>
              <a:off x="3666378" y="3769307"/>
              <a:ext cx="2659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E62AF4-5A1C-1C47-A325-6CBE67885635}"/>
                </a:ext>
              </a:extLst>
            </p:cNvPr>
            <p:cNvSpPr txBox="1"/>
            <p:nvPr/>
          </p:nvSpPr>
          <p:spPr>
            <a:xfrm>
              <a:off x="3914131" y="4024524"/>
              <a:ext cx="736346" cy="2081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Worker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57E3659-96DE-5E4C-826D-0F4EAFDF5E1E}"/>
                </a:ext>
              </a:extLst>
            </p:cNvPr>
            <p:cNvSpPr/>
            <p:nvPr/>
          </p:nvSpPr>
          <p:spPr>
            <a:xfrm>
              <a:off x="1225188" y="3609935"/>
              <a:ext cx="557433" cy="318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Client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89D982E-90E0-7A44-B407-C0A05F67CAB1}"/>
                </a:ext>
              </a:extLst>
            </p:cNvPr>
            <p:cNvCxnSpPr>
              <a:cxnSpLocks/>
            </p:cNvCxnSpPr>
            <p:nvPr/>
          </p:nvCxnSpPr>
          <p:spPr>
            <a:xfrm>
              <a:off x="1782621" y="3769307"/>
              <a:ext cx="62012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D907A7-930B-954E-8E38-B8FBD5E85B82}"/>
                </a:ext>
              </a:extLst>
            </p:cNvPr>
            <p:cNvSpPr txBox="1"/>
            <p:nvPr/>
          </p:nvSpPr>
          <p:spPr>
            <a:xfrm>
              <a:off x="1790502" y="3562147"/>
              <a:ext cx="507277" cy="208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Request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B1B371-093A-7446-A90B-863C40E3FE8D}"/>
                </a:ext>
              </a:extLst>
            </p:cNvPr>
            <p:cNvGrpSpPr/>
            <p:nvPr/>
          </p:nvGrpSpPr>
          <p:grpSpPr>
            <a:xfrm>
              <a:off x="3932278" y="3533818"/>
              <a:ext cx="700041" cy="470979"/>
              <a:chOff x="4442620" y="5671192"/>
              <a:chExt cx="700041" cy="4709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364B248-FD35-284A-94BD-41FC70351521}"/>
                  </a:ext>
                </a:extLst>
              </p:cNvPr>
              <p:cNvSpPr/>
              <p:nvPr/>
            </p:nvSpPr>
            <p:spPr>
              <a:xfrm>
                <a:off x="4442620" y="5671192"/>
                <a:ext cx="700041" cy="47097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D53C70A-A494-4348-992B-C552C17C67A7}"/>
                  </a:ext>
                </a:extLst>
              </p:cNvPr>
              <p:cNvGrpSpPr/>
              <p:nvPr/>
            </p:nvGrpSpPr>
            <p:grpSpPr>
              <a:xfrm>
                <a:off x="4508078" y="5769351"/>
                <a:ext cx="570900" cy="274661"/>
                <a:chOff x="4681944" y="5723894"/>
                <a:chExt cx="570900" cy="365574"/>
              </a:xfrm>
            </p:grpSpPr>
            <p:sp>
              <p:nvSpPr>
                <p:cNvPr id="111" name="Freeform 52">
                  <a:extLst>
                    <a:ext uri="{FF2B5EF4-FFF2-40B4-BE49-F238E27FC236}">
                      <a16:creationId xmlns:a16="http://schemas.microsoft.com/office/drawing/2014/main" id="{3A88C346-E9DB-2941-AEB3-09F94E1A0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94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2" name="Freeform 52">
                  <a:extLst>
                    <a:ext uri="{FF2B5EF4-FFF2-40B4-BE49-F238E27FC236}">
                      <a16:creationId xmlns:a16="http://schemas.microsoft.com/office/drawing/2014/main" id="{D1DA1911-AD79-0948-8D17-8E2E21EBE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03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3" name="Freeform 52">
                  <a:extLst>
                    <a:ext uri="{FF2B5EF4-FFF2-40B4-BE49-F238E27FC236}">
                      <a16:creationId xmlns:a16="http://schemas.microsoft.com/office/drawing/2014/main" id="{F0F3843D-3BAE-1742-A428-3D8A4CEEC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129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Freeform 52">
                  <a:extLst>
                    <a:ext uri="{FF2B5EF4-FFF2-40B4-BE49-F238E27FC236}">
                      <a16:creationId xmlns:a16="http://schemas.microsoft.com/office/drawing/2014/main" id="{0F249740-AA39-FC4B-A167-A2992B9CB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26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Freeform 52">
                  <a:extLst>
                    <a:ext uri="{FF2B5EF4-FFF2-40B4-BE49-F238E27FC236}">
                      <a16:creationId xmlns:a16="http://schemas.microsoft.com/office/drawing/2014/main" id="{DAFE993A-B804-3947-9177-43949AC31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32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" name="Freeform 52">
                  <a:extLst>
                    <a:ext uri="{FF2B5EF4-FFF2-40B4-BE49-F238E27FC236}">
                      <a16:creationId xmlns:a16="http://schemas.microsoft.com/office/drawing/2014/main" id="{1D70F699-A519-184D-BAF2-F89118D24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243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CEF939-5B62-7F4B-870D-39BF0A65DE03}"/>
                </a:ext>
              </a:extLst>
            </p:cNvPr>
            <p:cNvGrpSpPr/>
            <p:nvPr/>
          </p:nvGrpSpPr>
          <p:grpSpPr>
            <a:xfrm>
              <a:off x="3390826" y="3659117"/>
              <a:ext cx="275552" cy="220381"/>
              <a:chOff x="4096286" y="5796491"/>
              <a:chExt cx="275552" cy="22038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AD9F9FA-1D6D-C248-83BD-EB32E49E6E90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275552" cy="220381"/>
              </a:xfrm>
              <a:prstGeom prst="rect">
                <a:avLst/>
              </a:prstGeom>
              <a:solidFill>
                <a:srgbClr val="00AE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FBC0E74-0F50-AA4B-A7F1-7F9D666241B2}"/>
                  </a:ext>
                </a:extLst>
              </p:cNvPr>
              <p:cNvSpPr/>
              <p:nvPr/>
            </p:nvSpPr>
            <p:spPr>
              <a:xfrm>
                <a:off x="4166629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CF45204-21E5-C042-A243-B29060B05EEA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6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/>
      <p:bldP spid="408600" grpId="0"/>
      <p:bldP spid="40860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23871</TotalTime>
  <Words>8294</Words>
  <Application>Microsoft Macintosh PowerPoint</Application>
  <PresentationFormat>On-screen Show (4:3)</PresentationFormat>
  <Paragraphs>1695</Paragraphs>
  <Slides>110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Example: UI Thread</vt:lpstr>
      <vt:lpstr>The POSIX Thread</vt:lpstr>
      <vt:lpstr>Thread Lifecycle</vt:lpstr>
      <vt:lpstr>Thread Control Block (TCB)</vt:lpstr>
      <vt:lpstr>Some Numbers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Process Control Block (PCB)</vt:lpstr>
      <vt:lpstr>PCB During Process Life Cycle</vt:lpstr>
      <vt:lpstr>Context Switch: CPU Switch Between Two Processes</vt:lpstr>
      <vt:lpstr>Process Creation</vt:lpstr>
      <vt:lpstr>fork(): Spawning New Process in Unix</vt:lpstr>
      <vt:lpstr>UNIX Process Management</vt:lpstr>
      <vt:lpstr>fork() Example</vt:lpstr>
      <vt:lpstr>Aside: Fork Bomb</vt:lpstr>
      <vt:lpstr>Process Family Tree in Unix</vt:lpstr>
      <vt:lpstr>Example: pstree Output in FreeBSD</vt:lpstr>
      <vt:lpstr>Process Destruction</vt:lpstr>
      <vt:lpstr>Process Lifecycle (5 States)</vt:lpstr>
      <vt:lpstr>Processes and Limited Memory</vt:lpstr>
      <vt:lpstr>Process Lifecycle (7 States)</vt:lpstr>
      <vt:lpstr>Inter-process Communication (IPC)</vt:lpstr>
      <vt:lpstr>Message Passing </vt:lpstr>
      <vt:lpstr>Synchronization</vt:lpstr>
      <vt:lpstr>Signals: Limited Form of Direct IPC</vt:lpstr>
      <vt:lpstr>Signals</vt:lpstr>
      <vt:lpstr>Signals (cont.)</vt:lpstr>
      <vt:lpstr>Signal Handler</vt:lpstr>
      <vt:lpstr>Signal Handler Example</vt:lpstr>
      <vt:lpstr>Signal Handler: Discussion</vt:lpstr>
      <vt:lpstr>Processes and Threads</vt:lpstr>
      <vt:lpstr>Multithreaded Processes</vt:lpstr>
      <vt:lpstr>Example: Web Server</vt:lpstr>
      <vt:lpstr>Example: Web Server (cont.)</vt:lpstr>
      <vt:lpstr>Example: Web Server (cont.)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731</cp:revision>
  <cp:lastPrinted>2019-01-17T18:38:19Z</cp:lastPrinted>
  <dcterms:created xsi:type="dcterms:W3CDTF">2014-10-01T16:55:19Z</dcterms:created>
  <dcterms:modified xsi:type="dcterms:W3CDTF">2022-01-18T17:23:09Z</dcterms:modified>
  <cp:category/>
</cp:coreProperties>
</file>